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6" r:id="rId2"/>
    <p:sldId id="256" r:id="rId3"/>
    <p:sldId id="257" r:id="rId4"/>
    <p:sldId id="258" r:id="rId5"/>
    <p:sldId id="259" r:id="rId6"/>
    <p:sldId id="260" r:id="rId7"/>
    <p:sldId id="261" r:id="rId8"/>
    <p:sldId id="262" r:id="rId9"/>
    <p:sldId id="263" r:id="rId10"/>
    <p:sldId id="264" r:id="rId11"/>
    <p:sldId id="265"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7" d="100"/>
          <a:sy n="67" d="100"/>
        </p:scale>
        <p:origin x="6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8F336C9-2AD8-46F2-A698-D894BB86C233}"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BAD44F-D53A-42E6-AAEB-D533A79AB6F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7076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F336C9-2AD8-46F2-A698-D894BB86C233}"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BAD44F-D53A-42E6-AAEB-D533A79AB6F3}" type="slidenum">
              <a:rPr lang="en-US" smtClean="0"/>
              <a:t>‹#›</a:t>
            </a:fld>
            <a:endParaRPr lang="en-US"/>
          </a:p>
        </p:txBody>
      </p:sp>
    </p:spTree>
    <p:extLst>
      <p:ext uri="{BB962C8B-B14F-4D97-AF65-F5344CB8AC3E}">
        <p14:creationId xmlns:p14="http://schemas.microsoft.com/office/powerpoint/2010/main" val="3513816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F336C9-2AD8-46F2-A698-D894BB86C233}"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BAD44F-D53A-42E6-AAEB-D533A79AB6F3}" type="slidenum">
              <a:rPr lang="en-US" smtClean="0"/>
              <a:t>‹#›</a:t>
            </a:fld>
            <a:endParaRPr lang="en-US"/>
          </a:p>
        </p:txBody>
      </p:sp>
    </p:spTree>
    <p:extLst>
      <p:ext uri="{BB962C8B-B14F-4D97-AF65-F5344CB8AC3E}">
        <p14:creationId xmlns:p14="http://schemas.microsoft.com/office/powerpoint/2010/main" val="808285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F336C9-2AD8-46F2-A698-D894BB86C233}"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BAD44F-D53A-42E6-AAEB-D533A79AB6F3}" type="slidenum">
              <a:rPr lang="en-US" smtClean="0"/>
              <a:t>‹#›</a:t>
            </a:fld>
            <a:endParaRPr lang="en-US"/>
          </a:p>
        </p:txBody>
      </p:sp>
    </p:spTree>
    <p:extLst>
      <p:ext uri="{BB962C8B-B14F-4D97-AF65-F5344CB8AC3E}">
        <p14:creationId xmlns:p14="http://schemas.microsoft.com/office/powerpoint/2010/main" val="2109152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8F336C9-2AD8-46F2-A698-D894BB86C233}"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BAD44F-D53A-42E6-AAEB-D533A79AB6F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1345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F336C9-2AD8-46F2-A698-D894BB86C233}" type="datetimeFigureOut">
              <a:rPr lang="en-US" smtClean="0"/>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BAD44F-D53A-42E6-AAEB-D533A79AB6F3}" type="slidenum">
              <a:rPr lang="en-US" smtClean="0"/>
              <a:t>‹#›</a:t>
            </a:fld>
            <a:endParaRPr lang="en-US"/>
          </a:p>
        </p:txBody>
      </p:sp>
    </p:spTree>
    <p:extLst>
      <p:ext uri="{BB962C8B-B14F-4D97-AF65-F5344CB8AC3E}">
        <p14:creationId xmlns:p14="http://schemas.microsoft.com/office/powerpoint/2010/main" val="589513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F336C9-2AD8-46F2-A698-D894BB86C233}" type="datetimeFigureOut">
              <a:rPr lang="en-US" smtClean="0"/>
              <a:t>2/11/2025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BAD44F-D53A-42E6-AAEB-D533A79AB6F3}" type="slidenum">
              <a:rPr lang="en-US" smtClean="0"/>
              <a:t>‹#›</a:t>
            </a:fld>
            <a:endParaRPr lang="en-US"/>
          </a:p>
        </p:txBody>
      </p:sp>
    </p:spTree>
    <p:extLst>
      <p:ext uri="{BB962C8B-B14F-4D97-AF65-F5344CB8AC3E}">
        <p14:creationId xmlns:p14="http://schemas.microsoft.com/office/powerpoint/2010/main" val="2127585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F336C9-2AD8-46F2-A698-D894BB86C233}" type="datetimeFigureOut">
              <a:rPr lang="en-US" smtClean="0"/>
              <a:t>2/11/2025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BAD44F-D53A-42E6-AAEB-D533A79AB6F3}" type="slidenum">
              <a:rPr lang="en-US" smtClean="0"/>
              <a:t>‹#›</a:t>
            </a:fld>
            <a:endParaRPr lang="en-US"/>
          </a:p>
        </p:txBody>
      </p:sp>
    </p:spTree>
    <p:extLst>
      <p:ext uri="{BB962C8B-B14F-4D97-AF65-F5344CB8AC3E}">
        <p14:creationId xmlns:p14="http://schemas.microsoft.com/office/powerpoint/2010/main" val="864150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8F336C9-2AD8-46F2-A698-D894BB86C233}" type="datetimeFigureOut">
              <a:rPr lang="en-US" smtClean="0"/>
              <a:t>2/11/2025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8BAD44F-D53A-42E6-AAEB-D533A79AB6F3}" type="slidenum">
              <a:rPr lang="en-US" smtClean="0"/>
              <a:t>‹#›</a:t>
            </a:fld>
            <a:endParaRPr lang="en-US"/>
          </a:p>
        </p:txBody>
      </p:sp>
    </p:spTree>
    <p:extLst>
      <p:ext uri="{BB962C8B-B14F-4D97-AF65-F5344CB8AC3E}">
        <p14:creationId xmlns:p14="http://schemas.microsoft.com/office/powerpoint/2010/main" val="2517146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8F336C9-2AD8-46F2-A698-D894BB86C233}" type="datetimeFigureOut">
              <a:rPr lang="en-US" smtClean="0"/>
              <a:t>2/11/2025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8BAD44F-D53A-42E6-AAEB-D533A79AB6F3}" type="slidenum">
              <a:rPr lang="en-US" smtClean="0"/>
              <a:t>‹#›</a:t>
            </a:fld>
            <a:endParaRPr lang="en-US"/>
          </a:p>
        </p:txBody>
      </p:sp>
    </p:spTree>
    <p:extLst>
      <p:ext uri="{BB962C8B-B14F-4D97-AF65-F5344CB8AC3E}">
        <p14:creationId xmlns:p14="http://schemas.microsoft.com/office/powerpoint/2010/main" val="2817178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8F336C9-2AD8-46F2-A698-D894BB86C233}" type="datetimeFigureOut">
              <a:rPr lang="en-US" smtClean="0"/>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BAD44F-D53A-42E6-AAEB-D533A79AB6F3}" type="slidenum">
              <a:rPr lang="en-US" smtClean="0"/>
              <a:t>‹#›</a:t>
            </a:fld>
            <a:endParaRPr lang="en-US"/>
          </a:p>
        </p:txBody>
      </p:sp>
    </p:spTree>
    <p:extLst>
      <p:ext uri="{BB962C8B-B14F-4D97-AF65-F5344CB8AC3E}">
        <p14:creationId xmlns:p14="http://schemas.microsoft.com/office/powerpoint/2010/main" val="3254272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8F336C9-2AD8-46F2-A698-D894BB86C233}" type="datetimeFigureOut">
              <a:rPr lang="en-US" smtClean="0"/>
              <a:t>2/11/2025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8BAD44F-D53A-42E6-AAEB-D533A79AB6F3}"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62490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amsect.org/LinkClick.aspx?fileticket=QDibIMQQWJQ%3d&amp;portalid=0"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QI Initiative </a:t>
            </a:r>
            <a:r>
              <a:rPr lang="en-US" dirty="0" err="1"/>
              <a:t>Powepoint</a:t>
            </a:r>
            <a:endParaRPr lang="en-US" dirty="0"/>
          </a:p>
        </p:txBody>
      </p:sp>
      <p:sp>
        <p:nvSpPr>
          <p:cNvPr id="7" name="Content Placeholder 6"/>
          <p:cNvSpPr>
            <a:spLocks noGrp="1"/>
          </p:cNvSpPr>
          <p:nvPr>
            <p:ph idx="1"/>
          </p:nvPr>
        </p:nvSpPr>
        <p:spPr>
          <a:xfrm>
            <a:off x="1097280" y="1737360"/>
            <a:ext cx="10058400" cy="4654819"/>
          </a:xfrm>
        </p:spPr>
        <p:txBody>
          <a:bodyPr/>
          <a:lstStyle/>
          <a:p>
            <a:r>
              <a:rPr lang="en-US" dirty="0"/>
              <a:t>The following is an example of a </a:t>
            </a:r>
            <a:r>
              <a:rPr lang="en-US" dirty="0" err="1"/>
              <a:t>powerpoint</a:t>
            </a:r>
            <a:r>
              <a:rPr lang="en-US" dirty="0"/>
              <a:t> that can be used to present a QI initiative to your team to garner buy in</a:t>
            </a:r>
          </a:p>
          <a:p>
            <a:r>
              <a:rPr lang="en-US" dirty="0"/>
              <a:t>The slides are presented in pairs</a:t>
            </a:r>
          </a:p>
          <a:p>
            <a:pPr lvl="1"/>
            <a:r>
              <a:rPr lang="en-US" dirty="0"/>
              <a:t>An informational slide on what should be presented in general terms for any QI initiative</a:t>
            </a:r>
          </a:p>
          <a:p>
            <a:pPr lvl="1"/>
            <a:r>
              <a:rPr lang="en-US" dirty="0"/>
              <a:t>An example slide of that information presented using the 37.0 rewarming example throughout the presentation</a:t>
            </a:r>
          </a:p>
          <a:p>
            <a:r>
              <a:rPr lang="en-US" dirty="0"/>
              <a:t> For the purpose of </a:t>
            </a:r>
            <a:r>
              <a:rPr lang="en-US" u="sng" dirty="0"/>
              <a:t>this</a:t>
            </a:r>
            <a:r>
              <a:rPr lang="en-US" dirty="0"/>
              <a:t> presentation, the example slides are kept short</a:t>
            </a:r>
          </a:p>
          <a:p>
            <a:pPr lvl="1"/>
            <a:r>
              <a:rPr lang="en-US" dirty="0"/>
              <a:t>For the purpose of a presentation for </a:t>
            </a:r>
            <a:r>
              <a:rPr lang="en-US" u="sng" dirty="0"/>
              <a:t>your team</a:t>
            </a:r>
            <a:r>
              <a:rPr lang="en-US" dirty="0"/>
              <a:t>, you should be in depth with the information provided</a:t>
            </a:r>
          </a:p>
          <a:p>
            <a:pPr lvl="1"/>
            <a:r>
              <a:rPr lang="en-US" dirty="0"/>
              <a:t>There is always only a single slide for the “example to the team” but for your presentations, there will likely almost always be multiple slides for the team </a:t>
            </a:r>
          </a:p>
          <a:p>
            <a:pPr lvl="1"/>
            <a:r>
              <a:rPr lang="en-US" dirty="0"/>
              <a:t>You want to provide as much information up front as possible to help ensure an educated buy in from the whole team</a:t>
            </a:r>
          </a:p>
          <a:p>
            <a:r>
              <a:rPr lang="en-US" dirty="0"/>
              <a:t>Ideally, your presentation should be 15-20 minutes and should strike a balance of in depth information without being too granular or losing the interest of the team</a:t>
            </a:r>
          </a:p>
          <a:p>
            <a:pPr lvl="1"/>
            <a:endParaRPr lang="en-US" dirty="0"/>
          </a:p>
        </p:txBody>
      </p:sp>
    </p:spTree>
    <p:extLst>
      <p:ext uri="{BB962C8B-B14F-4D97-AF65-F5344CB8AC3E}">
        <p14:creationId xmlns:p14="http://schemas.microsoft.com/office/powerpoint/2010/main" val="792762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Timeline and Duration</a:t>
            </a:r>
          </a:p>
        </p:txBody>
      </p:sp>
      <p:sp>
        <p:nvSpPr>
          <p:cNvPr id="3" name="Content Placeholder 2"/>
          <p:cNvSpPr>
            <a:spLocks noGrp="1"/>
          </p:cNvSpPr>
          <p:nvPr>
            <p:ph idx="1"/>
          </p:nvPr>
        </p:nvSpPr>
        <p:spPr/>
        <p:txBody>
          <a:bodyPr/>
          <a:lstStyle/>
          <a:p>
            <a:r>
              <a:rPr lang="en-US" dirty="0"/>
              <a:t>Team’s designated QI leader has a scheduled meeting with chief surgeon next Thursday</a:t>
            </a:r>
          </a:p>
          <a:p>
            <a:pPr lvl="1"/>
            <a:r>
              <a:rPr lang="en-US" dirty="0"/>
              <a:t>If Dr. Brown is on board, he’ll present the information to the surgeons at their weekly meeting the following Tuesday to make sure there aren’t any significantly opposed surgeons</a:t>
            </a:r>
          </a:p>
          <a:p>
            <a:r>
              <a:rPr lang="en-US" dirty="0"/>
              <a:t>If the surgeons agree at the meeting, we’ll change the alarms on the pumps Wed-Fri and start the following Monday</a:t>
            </a:r>
          </a:p>
          <a:p>
            <a:pPr lvl="1"/>
            <a:r>
              <a:rPr lang="en-US" dirty="0"/>
              <a:t>Should be able to start within 2 weeks of this presentation as long as we have surgeon buy in</a:t>
            </a:r>
          </a:p>
          <a:p>
            <a:endParaRPr lang="en-US" dirty="0"/>
          </a:p>
          <a:p>
            <a:r>
              <a:rPr lang="en-US" dirty="0"/>
              <a:t>We’ll debrief 1 month after starting to make sure there aren’t any issues people are running into</a:t>
            </a:r>
          </a:p>
          <a:p>
            <a:pPr lvl="1"/>
            <a:r>
              <a:rPr lang="en-US" dirty="0"/>
              <a:t>Significantly increased bypass times, Unhappy surgeons, </a:t>
            </a:r>
            <a:r>
              <a:rPr lang="en-US" dirty="0" err="1"/>
              <a:t>etc</a:t>
            </a:r>
            <a:endParaRPr lang="en-US" dirty="0"/>
          </a:p>
          <a:p>
            <a:r>
              <a:rPr lang="en-US" dirty="0"/>
              <a:t>We’ll plan on data mining again in 3 months to see if setting the alarm has been enough to improve the number of times 37.0c is exceeded per month by the team</a:t>
            </a:r>
          </a:p>
        </p:txBody>
      </p:sp>
    </p:spTree>
    <p:extLst>
      <p:ext uri="{BB962C8B-B14F-4D97-AF65-F5344CB8AC3E}">
        <p14:creationId xmlns:p14="http://schemas.microsoft.com/office/powerpoint/2010/main" val="3392428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Outcomes and Goals</a:t>
            </a:r>
          </a:p>
        </p:txBody>
      </p:sp>
      <p:sp>
        <p:nvSpPr>
          <p:cNvPr id="3" name="Content Placeholder 2"/>
          <p:cNvSpPr>
            <a:spLocks noGrp="1"/>
          </p:cNvSpPr>
          <p:nvPr>
            <p:ph idx="1"/>
          </p:nvPr>
        </p:nvSpPr>
        <p:spPr/>
        <p:txBody>
          <a:bodyPr/>
          <a:lstStyle/>
          <a:p>
            <a:r>
              <a:rPr lang="en-US" dirty="0"/>
              <a:t>What are you hoping to achieve with this QI initiative?</a:t>
            </a:r>
          </a:p>
          <a:p>
            <a:pPr lvl="1"/>
            <a:r>
              <a:rPr lang="en-US" dirty="0"/>
              <a:t>Identify primary and secondary goals</a:t>
            </a:r>
          </a:p>
          <a:p>
            <a:r>
              <a:rPr lang="en-US" dirty="0"/>
              <a:t>Will it be a permanent change to practice or a temporary measure?</a:t>
            </a:r>
          </a:p>
          <a:p>
            <a:r>
              <a:rPr lang="en-US" dirty="0"/>
              <a:t>What criteria will be used to judge if the QI was successful and should be continued or not?</a:t>
            </a:r>
          </a:p>
          <a:p>
            <a:r>
              <a:rPr lang="en-US" dirty="0"/>
              <a:t>Ask the team if they have any specific outcomes or goals they’re hoping for</a:t>
            </a:r>
          </a:p>
          <a:p>
            <a:pPr lvl="1"/>
            <a:r>
              <a:rPr lang="en-US" dirty="0"/>
              <a:t>Giving people the opportunity for ownership of a QI initiative can encourage buy in</a:t>
            </a:r>
          </a:p>
        </p:txBody>
      </p:sp>
    </p:spTree>
    <p:extLst>
      <p:ext uri="{BB962C8B-B14F-4D97-AF65-F5344CB8AC3E}">
        <p14:creationId xmlns:p14="http://schemas.microsoft.com/office/powerpoint/2010/main" val="886616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Outcomes and Goals</a:t>
            </a:r>
          </a:p>
        </p:txBody>
      </p:sp>
      <p:sp>
        <p:nvSpPr>
          <p:cNvPr id="3" name="Content Placeholder 2"/>
          <p:cNvSpPr>
            <a:spLocks noGrp="1"/>
          </p:cNvSpPr>
          <p:nvPr>
            <p:ph idx="1"/>
          </p:nvPr>
        </p:nvSpPr>
        <p:spPr/>
        <p:txBody>
          <a:bodyPr/>
          <a:lstStyle/>
          <a:p>
            <a:r>
              <a:rPr lang="en-US" dirty="0"/>
              <a:t>The primary goal of this QI initiative is to consistently have zero cases with an arterial outlet temperature exceeding 37.0c</a:t>
            </a:r>
          </a:p>
          <a:p>
            <a:pPr lvl="1"/>
            <a:r>
              <a:rPr lang="en-US" dirty="0"/>
              <a:t>A secondary goal is identifying if there are situations where it is more likely to occur (specific surgeon or anesthesiologist, specific case type, certain Perfusionist, </a:t>
            </a:r>
            <a:r>
              <a:rPr lang="en-US" dirty="0" err="1"/>
              <a:t>etc</a:t>
            </a:r>
            <a:r>
              <a:rPr lang="en-US" dirty="0"/>
              <a:t>) and how this can be additionally targeted</a:t>
            </a:r>
          </a:p>
          <a:p>
            <a:r>
              <a:rPr lang="en-US" dirty="0"/>
              <a:t>Because this is such a high level of recommendation from the STS and AmSECT (Class 1, Level C), the goal is for this to be a </a:t>
            </a:r>
            <a:r>
              <a:rPr lang="en-US" u="sng" dirty="0"/>
              <a:t>permanent</a:t>
            </a:r>
            <a:r>
              <a:rPr lang="en-US" dirty="0"/>
              <a:t> change to practice as long as the data mining shows it is successful</a:t>
            </a:r>
          </a:p>
          <a:p>
            <a:pPr lvl="1"/>
            <a:r>
              <a:rPr lang="en-US" dirty="0"/>
              <a:t>We will pull the same data we used to determine this should be a QI initiative for the 3 months that the QI initiative has been in place, de-identify it, and present it to the team for discussion</a:t>
            </a:r>
          </a:p>
          <a:p>
            <a:r>
              <a:rPr lang="en-US" dirty="0"/>
              <a:t>Are there any other goals or outcomes anyone would like to add for consideration?</a:t>
            </a:r>
          </a:p>
        </p:txBody>
      </p:sp>
    </p:spTree>
    <p:extLst>
      <p:ext uri="{BB962C8B-B14F-4D97-AF65-F5344CB8AC3E}">
        <p14:creationId xmlns:p14="http://schemas.microsoft.com/office/powerpoint/2010/main" val="3961138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and Concerns</a:t>
            </a:r>
          </a:p>
        </p:txBody>
      </p:sp>
      <p:sp>
        <p:nvSpPr>
          <p:cNvPr id="3" name="Content Placeholder 2"/>
          <p:cNvSpPr>
            <a:spLocks noGrp="1"/>
          </p:cNvSpPr>
          <p:nvPr>
            <p:ph idx="1"/>
          </p:nvPr>
        </p:nvSpPr>
        <p:spPr/>
        <p:txBody>
          <a:bodyPr/>
          <a:lstStyle/>
          <a:p>
            <a:r>
              <a:rPr lang="en-US" dirty="0"/>
              <a:t>It is critically important to give your team members a chance to ask questions and voice concerns over any potential QI initiative that will be implemented</a:t>
            </a:r>
          </a:p>
          <a:p>
            <a:pPr lvl="1"/>
            <a:r>
              <a:rPr lang="en-US" dirty="0"/>
              <a:t>A successful QI initiative requires buy in at the same level from all team members and that necessitates everyone being on the same page</a:t>
            </a:r>
          </a:p>
          <a:p>
            <a:r>
              <a:rPr lang="en-US" dirty="0"/>
              <a:t>A QI initiative needs to be a collaborative project for the team</a:t>
            </a:r>
          </a:p>
          <a:p>
            <a:pPr lvl="1"/>
            <a:r>
              <a:rPr lang="en-US" dirty="0"/>
              <a:t>There should be a QI team/project leader that is the point person and sets up the overall structure/is available for questions and decision making as the initiative is unfolding but the team should be able to participate in the final design and give feedback about what they feel will and will not work </a:t>
            </a:r>
          </a:p>
          <a:p>
            <a:pPr lvl="1"/>
            <a:r>
              <a:rPr lang="en-US" dirty="0"/>
              <a:t>People that are forced into practice changes that they don’t agree with or that place a large amount of burden on them are less likely to stay compliant with the QI initiative in the long run</a:t>
            </a:r>
          </a:p>
        </p:txBody>
      </p:sp>
    </p:spTree>
    <p:extLst>
      <p:ext uri="{BB962C8B-B14F-4D97-AF65-F5344CB8AC3E}">
        <p14:creationId xmlns:p14="http://schemas.microsoft.com/office/powerpoint/2010/main" val="1521797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Excessive Rewarming</a:t>
            </a:r>
          </a:p>
        </p:txBody>
      </p:sp>
      <p:sp>
        <p:nvSpPr>
          <p:cNvPr id="3" name="Subtitle 2"/>
          <p:cNvSpPr>
            <a:spLocks noGrp="1"/>
          </p:cNvSpPr>
          <p:nvPr>
            <p:ph type="subTitle" idx="1"/>
          </p:nvPr>
        </p:nvSpPr>
        <p:spPr/>
        <p:txBody>
          <a:bodyPr/>
          <a:lstStyle/>
          <a:p>
            <a:r>
              <a:rPr lang="en-US" dirty="0"/>
              <a:t>Team Buy in </a:t>
            </a:r>
            <a:r>
              <a:rPr lang="en-US" dirty="0" err="1"/>
              <a:t>powerpoint</a:t>
            </a:r>
            <a:r>
              <a:rPr lang="en-US" dirty="0"/>
              <a:t> example</a:t>
            </a:r>
          </a:p>
        </p:txBody>
      </p:sp>
    </p:spTree>
    <p:extLst>
      <p:ext uri="{BB962C8B-B14F-4D97-AF65-F5344CB8AC3E}">
        <p14:creationId xmlns:p14="http://schemas.microsoft.com/office/powerpoint/2010/main" val="2184223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 by introducing the problem</a:t>
            </a:r>
          </a:p>
        </p:txBody>
      </p:sp>
      <p:sp>
        <p:nvSpPr>
          <p:cNvPr id="3" name="Content Placeholder 2"/>
          <p:cNvSpPr>
            <a:spLocks noGrp="1"/>
          </p:cNvSpPr>
          <p:nvPr>
            <p:ph idx="1"/>
          </p:nvPr>
        </p:nvSpPr>
        <p:spPr/>
        <p:txBody>
          <a:bodyPr/>
          <a:lstStyle/>
          <a:p>
            <a:r>
              <a:rPr lang="en-US" dirty="0"/>
              <a:t>What specifically do you want the team to target?</a:t>
            </a:r>
          </a:p>
          <a:p>
            <a:pPr lvl="1"/>
            <a:r>
              <a:rPr lang="en-US" dirty="0"/>
              <a:t>Is there a trend you’ve noticed or identified</a:t>
            </a:r>
          </a:p>
          <a:p>
            <a:pPr lvl="1"/>
            <a:r>
              <a:rPr lang="en-US" dirty="0"/>
              <a:t>Is there new research that has been published that identifies a potential practice change</a:t>
            </a:r>
          </a:p>
          <a:p>
            <a:pPr lvl="1"/>
            <a:r>
              <a:rPr lang="en-US" dirty="0"/>
              <a:t>Are there gaps in the practice that don’t meet AmSECT standards and guidelines that you want to close</a:t>
            </a:r>
          </a:p>
          <a:p>
            <a:pPr lvl="1"/>
            <a:endParaRPr lang="en-US" dirty="0"/>
          </a:p>
          <a:p>
            <a:r>
              <a:rPr lang="en-US" dirty="0"/>
              <a:t>Be specific about the target</a:t>
            </a:r>
          </a:p>
          <a:p>
            <a:pPr lvl="1"/>
            <a:r>
              <a:rPr lang="en-US" dirty="0"/>
              <a:t>Don’t just say you want to target rewarming methods, say that you want to make sure no one exceeds an arterial temperature of 37, </a:t>
            </a:r>
            <a:r>
              <a:rPr lang="en-US" dirty="0" err="1"/>
              <a:t>etc</a:t>
            </a:r>
            <a:endParaRPr lang="en-US" dirty="0"/>
          </a:p>
          <a:p>
            <a:pPr lvl="1"/>
            <a:r>
              <a:rPr lang="en-US" dirty="0"/>
              <a:t>The more specific a target is, the easier it is for people to conceptualize and get on board with</a:t>
            </a:r>
          </a:p>
        </p:txBody>
      </p:sp>
    </p:spTree>
    <p:extLst>
      <p:ext uri="{BB962C8B-B14F-4D97-AF65-F5344CB8AC3E}">
        <p14:creationId xmlns:p14="http://schemas.microsoft.com/office/powerpoint/2010/main" val="4158965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Arterial Blood temps over 37.0c</a:t>
            </a:r>
          </a:p>
        </p:txBody>
      </p:sp>
      <p:sp>
        <p:nvSpPr>
          <p:cNvPr id="3" name="Content Placeholder 2"/>
          <p:cNvSpPr>
            <a:spLocks noGrp="1"/>
          </p:cNvSpPr>
          <p:nvPr>
            <p:ph idx="1"/>
          </p:nvPr>
        </p:nvSpPr>
        <p:spPr/>
        <p:txBody>
          <a:bodyPr/>
          <a:lstStyle/>
          <a:p>
            <a:r>
              <a:rPr lang="en-US" dirty="0"/>
              <a:t>De-identified data pulled from the past 6 months shows clinicians from the team exceeding an arterial blood outlet temperature of 37.0c on average 2-3 times per month</a:t>
            </a:r>
          </a:p>
          <a:p>
            <a:pPr lvl="1"/>
            <a:r>
              <a:rPr lang="en-US" sz="1200" i="1" dirty="0"/>
              <a:t>This example only works if you have an EMR you can data mine</a:t>
            </a:r>
          </a:p>
          <a:p>
            <a:r>
              <a:rPr lang="en-US" i="1" dirty="0"/>
              <a:t>Include graphs, figures, or the specific data you’re referencing here to show why it’s important or relevant to the team </a:t>
            </a:r>
          </a:p>
          <a:p>
            <a:pPr lvl="1"/>
            <a:r>
              <a:rPr lang="en-US" sz="1400" dirty="0"/>
              <a:t>Excel is a great place to build a graph or figure if needed. There are great step by step </a:t>
            </a:r>
            <a:r>
              <a:rPr lang="en-US" sz="1400" dirty="0" err="1"/>
              <a:t>youtube</a:t>
            </a:r>
            <a:r>
              <a:rPr lang="en-US" sz="1400" dirty="0"/>
              <a:t> videos if needed. </a:t>
            </a:r>
          </a:p>
        </p:txBody>
      </p:sp>
      <p:pic>
        <p:nvPicPr>
          <p:cNvPr id="4" name="Picture 3"/>
          <p:cNvPicPr>
            <a:picLocks noChangeAspect="1"/>
          </p:cNvPicPr>
          <p:nvPr/>
        </p:nvPicPr>
        <p:blipFill>
          <a:blip r:embed="rId2"/>
          <a:stretch>
            <a:fillRect/>
          </a:stretch>
        </p:blipFill>
        <p:spPr>
          <a:xfrm>
            <a:off x="4094650" y="3951881"/>
            <a:ext cx="3868942" cy="2325482"/>
          </a:xfrm>
          <a:prstGeom prst="rect">
            <a:avLst/>
          </a:prstGeom>
        </p:spPr>
      </p:pic>
    </p:spTree>
    <p:extLst>
      <p:ext uri="{BB962C8B-B14F-4D97-AF65-F5344CB8AC3E}">
        <p14:creationId xmlns:p14="http://schemas.microsoft.com/office/powerpoint/2010/main" val="3009673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this something that should be targeted?</a:t>
            </a:r>
          </a:p>
        </p:txBody>
      </p:sp>
      <p:sp>
        <p:nvSpPr>
          <p:cNvPr id="3" name="Content Placeholder 2"/>
          <p:cNvSpPr>
            <a:spLocks noGrp="1"/>
          </p:cNvSpPr>
          <p:nvPr>
            <p:ph idx="1"/>
          </p:nvPr>
        </p:nvSpPr>
        <p:spPr/>
        <p:txBody>
          <a:bodyPr/>
          <a:lstStyle/>
          <a:p>
            <a:r>
              <a:rPr lang="en-US" dirty="0"/>
              <a:t>What data or research exists to support this intervention?</a:t>
            </a:r>
          </a:p>
          <a:p>
            <a:r>
              <a:rPr lang="en-US" dirty="0"/>
              <a:t>What ways does this have the potential to improve your practice?</a:t>
            </a:r>
          </a:p>
          <a:p>
            <a:r>
              <a:rPr lang="en-US" dirty="0"/>
              <a:t>Have there been specific negative outcomes at any point of hospital stay (intra-op, post-op, in the unit, </a:t>
            </a:r>
            <a:r>
              <a:rPr lang="en-US" dirty="0" err="1"/>
              <a:t>etc</a:t>
            </a:r>
            <a:r>
              <a:rPr lang="en-US" dirty="0"/>
              <a:t>) that could be mitigated or improved?</a:t>
            </a:r>
          </a:p>
        </p:txBody>
      </p:sp>
    </p:spTree>
    <p:extLst>
      <p:ext uri="{BB962C8B-B14F-4D97-AF65-F5344CB8AC3E}">
        <p14:creationId xmlns:p14="http://schemas.microsoft.com/office/powerpoint/2010/main" val="3259354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this important for our practice?</a:t>
            </a:r>
          </a:p>
        </p:txBody>
      </p:sp>
      <p:sp>
        <p:nvSpPr>
          <p:cNvPr id="3" name="Content Placeholder 2"/>
          <p:cNvSpPr>
            <a:spLocks noGrp="1"/>
          </p:cNvSpPr>
          <p:nvPr>
            <p:ph idx="1"/>
          </p:nvPr>
        </p:nvSpPr>
        <p:spPr/>
        <p:txBody>
          <a:bodyPr/>
          <a:lstStyle/>
          <a:p>
            <a:r>
              <a:rPr lang="en-US" dirty="0">
                <a:hlinkClick r:id="rId2"/>
              </a:rPr>
              <a:t>Cardiopulmonary Bypass-- Temperature Management during Cardiopulmonary Bypass (2015)</a:t>
            </a:r>
            <a:endParaRPr lang="en-US" dirty="0"/>
          </a:p>
          <a:p>
            <a:pPr lvl="1"/>
            <a:r>
              <a:rPr lang="en-US" dirty="0"/>
              <a:t>Clinical practice guidelines regarding temperature management released by AmSECT, STS, and SCA in 2015 providing Class and Level of recommendations for temperature management on bypass</a:t>
            </a:r>
          </a:p>
          <a:p>
            <a:pPr lvl="1"/>
            <a:r>
              <a:rPr lang="en-US" b="1" dirty="0"/>
              <a:t>Class 1, Level C </a:t>
            </a:r>
            <a:r>
              <a:rPr lang="en-US" dirty="0"/>
              <a:t>recommendation that arterial outlet temperatures should stay less than 37.0c when on bypass</a:t>
            </a:r>
          </a:p>
          <a:p>
            <a:pPr lvl="1"/>
            <a:r>
              <a:rPr lang="en-US" sz="1400" i="1" dirty="0"/>
              <a:t>Highest level that a guideline can be classified as  </a:t>
            </a:r>
          </a:p>
        </p:txBody>
      </p:sp>
      <p:pic>
        <p:nvPicPr>
          <p:cNvPr id="6" name="Picture 5"/>
          <p:cNvPicPr>
            <a:picLocks noChangeAspect="1"/>
          </p:cNvPicPr>
          <p:nvPr/>
        </p:nvPicPr>
        <p:blipFill rotWithShape="1">
          <a:blip r:embed="rId3"/>
          <a:srcRect l="24525" t="16491" r="50998" b="67725"/>
          <a:stretch/>
        </p:blipFill>
        <p:spPr>
          <a:xfrm>
            <a:off x="3332633" y="3657909"/>
            <a:ext cx="5843396" cy="2411554"/>
          </a:xfrm>
          <a:prstGeom prst="rect">
            <a:avLst/>
          </a:prstGeom>
          <a:ln w="28575">
            <a:solidFill>
              <a:schemeClr val="tx1"/>
            </a:solidFill>
          </a:ln>
        </p:spPr>
      </p:pic>
    </p:spTree>
    <p:extLst>
      <p:ext uri="{BB962C8B-B14F-4D97-AF65-F5344CB8AC3E}">
        <p14:creationId xmlns:p14="http://schemas.microsoft.com/office/powerpoint/2010/main" val="348807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to Implementation</a:t>
            </a:r>
          </a:p>
        </p:txBody>
      </p:sp>
      <p:sp>
        <p:nvSpPr>
          <p:cNvPr id="3" name="Content Placeholder 2"/>
          <p:cNvSpPr>
            <a:spLocks noGrp="1"/>
          </p:cNvSpPr>
          <p:nvPr>
            <p:ph idx="1"/>
          </p:nvPr>
        </p:nvSpPr>
        <p:spPr>
          <a:xfrm>
            <a:off x="1097280" y="1737360"/>
            <a:ext cx="10058400" cy="4638193"/>
          </a:xfrm>
        </p:spPr>
        <p:txBody>
          <a:bodyPr>
            <a:normAutofit/>
          </a:bodyPr>
          <a:lstStyle/>
          <a:p>
            <a:r>
              <a:rPr lang="en-US" dirty="0"/>
              <a:t>What needs to be changed or built into the practice to facilitate this QI initiative?</a:t>
            </a:r>
          </a:p>
          <a:p>
            <a:pPr lvl="1"/>
            <a:r>
              <a:rPr lang="en-US" dirty="0"/>
              <a:t>Lay out specific steps and timelines</a:t>
            </a:r>
          </a:p>
          <a:p>
            <a:r>
              <a:rPr lang="en-US" dirty="0"/>
              <a:t>Identify any equipment or resources that will be needed</a:t>
            </a:r>
          </a:p>
          <a:p>
            <a:pPr lvl="1"/>
            <a:r>
              <a:rPr lang="en-US" dirty="0"/>
              <a:t>Do you have them?</a:t>
            </a:r>
          </a:p>
          <a:p>
            <a:pPr lvl="1"/>
            <a:r>
              <a:rPr lang="en-US" dirty="0"/>
              <a:t>Have you started the process to get them?</a:t>
            </a:r>
          </a:p>
          <a:p>
            <a:pPr lvl="1"/>
            <a:r>
              <a:rPr lang="en-US" dirty="0"/>
              <a:t>How long will it take to get them/organize the set up and implementation of them?</a:t>
            </a:r>
          </a:p>
          <a:p>
            <a:r>
              <a:rPr lang="en-US" dirty="0"/>
              <a:t>What is your ideal timeline?</a:t>
            </a:r>
          </a:p>
          <a:p>
            <a:pPr lvl="1"/>
            <a:r>
              <a:rPr lang="en-US" dirty="0"/>
              <a:t>Are you starting next week or in 6 months</a:t>
            </a:r>
          </a:p>
          <a:p>
            <a:r>
              <a:rPr lang="en-US" dirty="0"/>
              <a:t>Does this involve the entire team? Does it involve every patient and operation type? Is there exclusionary criteria?</a:t>
            </a:r>
          </a:p>
          <a:p>
            <a:r>
              <a:rPr lang="en-US" u="sng" dirty="0"/>
              <a:t>The more specific you can be with the steps required and what will change in the work flow of each person so they know what to expect, the better chance you have of compliance from the team</a:t>
            </a:r>
          </a:p>
        </p:txBody>
      </p:sp>
    </p:spTree>
    <p:extLst>
      <p:ext uri="{BB962C8B-B14F-4D97-AF65-F5344CB8AC3E}">
        <p14:creationId xmlns:p14="http://schemas.microsoft.com/office/powerpoint/2010/main" val="3961741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to Implementation</a:t>
            </a:r>
          </a:p>
        </p:txBody>
      </p:sp>
      <p:sp>
        <p:nvSpPr>
          <p:cNvPr id="3" name="Content Placeholder 2"/>
          <p:cNvSpPr>
            <a:spLocks noGrp="1"/>
          </p:cNvSpPr>
          <p:nvPr>
            <p:ph idx="1"/>
          </p:nvPr>
        </p:nvSpPr>
        <p:spPr>
          <a:xfrm>
            <a:off x="1097280" y="1845733"/>
            <a:ext cx="10058400" cy="4430375"/>
          </a:xfrm>
        </p:spPr>
        <p:txBody>
          <a:bodyPr/>
          <a:lstStyle/>
          <a:p>
            <a:r>
              <a:rPr lang="en-US" dirty="0"/>
              <a:t>Set a high temp alarm on the pumps</a:t>
            </a:r>
          </a:p>
          <a:p>
            <a:pPr lvl="1"/>
            <a:r>
              <a:rPr lang="en-US" dirty="0"/>
              <a:t>We’re trying to stay below 37 so if we set it to alarm at 36.8 we can catch the water temp before it hits 37</a:t>
            </a:r>
          </a:p>
          <a:p>
            <a:r>
              <a:rPr lang="en-US" dirty="0"/>
              <a:t>Education</a:t>
            </a:r>
          </a:p>
          <a:p>
            <a:pPr lvl="1"/>
            <a:r>
              <a:rPr lang="en-US" dirty="0"/>
              <a:t>Please read the temperature guidelines for the background research</a:t>
            </a:r>
          </a:p>
          <a:p>
            <a:pPr lvl="1"/>
            <a:r>
              <a:rPr lang="en-US" dirty="0"/>
              <a:t>We’ll designate someone (QI leader) to have a conversation with the surgeons about rewarming times</a:t>
            </a:r>
          </a:p>
          <a:p>
            <a:pPr lvl="2"/>
            <a:r>
              <a:rPr lang="en-US" dirty="0"/>
              <a:t>They might be slightly elevated—we’ll explain why and why its important</a:t>
            </a:r>
          </a:p>
          <a:p>
            <a:r>
              <a:rPr lang="en-US" dirty="0"/>
              <a:t>When are we starting?</a:t>
            </a:r>
          </a:p>
          <a:p>
            <a:pPr lvl="1"/>
            <a:r>
              <a:rPr lang="en-US" dirty="0"/>
              <a:t>No outside equipment required</a:t>
            </a:r>
          </a:p>
          <a:p>
            <a:pPr lvl="1"/>
            <a:r>
              <a:rPr lang="en-US" dirty="0"/>
              <a:t>Can start as soon as we have buy in from the surgeons (and anesthesiologists if necessary)</a:t>
            </a:r>
          </a:p>
          <a:p>
            <a:r>
              <a:rPr lang="en-US" dirty="0"/>
              <a:t>There shouldn’t be any exclusionary criteria for any of our patients or cases</a:t>
            </a:r>
          </a:p>
          <a:p>
            <a:pPr lvl="1"/>
            <a:r>
              <a:rPr lang="en-US" dirty="0"/>
              <a:t>Won’t be randomizing patients into or out of this, it should be applied to all cases that come through by all </a:t>
            </a:r>
            <a:r>
              <a:rPr lang="en-US" dirty="0" err="1"/>
              <a:t>perfusionists</a:t>
            </a:r>
            <a:endParaRPr lang="en-US" dirty="0"/>
          </a:p>
        </p:txBody>
      </p:sp>
    </p:spTree>
    <p:extLst>
      <p:ext uri="{BB962C8B-B14F-4D97-AF65-F5344CB8AC3E}">
        <p14:creationId xmlns:p14="http://schemas.microsoft.com/office/powerpoint/2010/main" val="1143698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Timeline and Duration</a:t>
            </a:r>
          </a:p>
        </p:txBody>
      </p:sp>
      <p:sp>
        <p:nvSpPr>
          <p:cNvPr id="3" name="Content Placeholder 2"/>
          <p:cNvSpPr>
            <a:spLocks noGrp="1"/>
          </p:cNvSpPr>
          <p:nvPr>
            <p:ph idx="1"/>
          </p:nvPr>
        </p:nvSpPr>
        <p:spPr>
          <a:xfrm>
            <a:off x="1097280" y="1903923"/>
            <a:ext cx="10058400" cy="4023360"/>
          </a:xfrm>
        </p:spPr>
        <p:txBody>
          <a:bodyPr/>
          <a:lstStyle/>
          <a:p>
            <a:r>
              <a:rPr lang="en-US" dirty="0"/>
              <a:t>Is this a multi step process that requires a detailed timeline laid out for the staff?</a:t>
            </a:r>
          </a:p>
          <a:p>
            <a:pPr lvl="1"/>
            <a:r>
              <a:rPr lang="en-US" dirty="0"/>
              <a:t>This example is pretty straight forward but some QI initiatives can be months or years long and have many different steps </a:t>
            </a:r>
          </a:p>
          <a:p>
            <a:pPr lvl="1"/>
            <a:r>
              <a:rPr lang="en-US" dirty="0"/>
              <a:t>Giving people all of this information so they know what to expect and what they are committing to is important to make sure you’ll have support from beginning to end</a:t>
            </a:r>
          </a:p>
          <a:p>
            <a:r>
              <a:rPr lang="en-US" dirty="0"/>
              <a:t>How long will you implement the QI initiative for before you data mine and determine if it should continue or be changed?</a:t>
            </a:r>
          </a:p>
          <a:p>
            <a:pPr lvl="1"/>
            <a:endParaRPr lang="en-US" dirty="0"/>
          </a:p>
        </p:txBody>
      </p:sp>
    </p:spTree>
    <p:extLst>
      <p:ext uri="{BB962C8B-B14F-4D97-AF65-F5344CB8AC3E}">
        <p14:creationId xmlns:p14="http://schemas.microsoft.com/office/powerpoint/2010/main" val="3569793655"/>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114</TotalTime>
  <Words>1431</Words>
  <Application>Microsoft Office PowerPoint</Application>
  <PresentationFormat>Widescreen</PresentationFormat>
  <Paragraphs>91</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Calibri</vt:lpstr>
      <vt:lpstr>Calibri Light</vt:lpstr>
      <vt:lpstr>Retrospect</vt:lpstr>
      <vt:lpstr>QI Initiative Powepoint</vt:lpstr>
      <vt:lpstr>Excessive Rewarming</vt:lpstr>
      <vt:lpstr>Start by introducing the problem</vt:lpstr>
      <vt:lpstr>Arterial Blood temps over 37.0c</vt:lpstr>
      <vt:lpstr>Why is this something that should be targeted?</vt:lpstr>
      <vt:lpstr>Why is this important for our practice?</vt:lpstr>
      <vt:lpstr>Steps to Implementation</vt:lpstr>
      <vt:lpstr>Steps to Implementation</vt:lpstr>
      <vt:lpstr>Timeline and Duration</vt:lpstr>
      <vt:lpstr>Timeline and Duration</vt:lpstr>
      <vt:lpstr>Outcomes and Goals</vt:lpstr>
      <vt:lpstr>Outcomes and Goals</vt:lpstr>
      <vt:lpstr>Questions and Concerns</vt:lpstr>
    </vt:vector>
  </TitlesOfParts>
  <Company>Boston Children's Hospital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Excessive Rewarming</dc:title>
  <dc:creator>Graham, Justine</dc:creator>
  <cp:lastModifiedBy>Justine Graham</cp:lastModifiedBy>
  <cp:revision>13</cp:revision>
  <dcterms:created xsi:type="dcterms:W3CDTF">2024-06-13T13:49:12Z</dcterms:created>
  <dcterms:modified xsi:type="dcterms:W3CDTF">2025-02-11T17:33:30Z</dcterms:modified>
</cp:coreProperties>
</file>